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3"/>
  </p:notesMasterIdLst>
  <p:sldIdLst>
    <p:sldId id="258" r:id="rId2"/>
    <p:sldId id="259" r:id="rId3"/>
    <p:sldId id="269" r:id="rId4"/>
    <p:sldId id="270" r:id="rId5"/>
    <p:sldId id="275" r:id="rId6"/>
    <p:sldId id="267" r:id="rId7"/>
    <p:sldId id="268" r:id="rId8"/>
    <p:sldId id="271" r:id="rId9"/>
    <p:sldId id="274" r:id="rId10"/>
    <p:sldId id="272" r:id="rId11"/>
    <p:sldId id="260" r:id="rId12"/>
  </p:sldIdLst>
  <p:sldSz cx="9144000" cy="5143500" type="screen16x9"/>
  <p:notesSz cx="6858000" cy="9144000"/>
  <p:embeddedFontLst>
    <p:embeddedFont>
      <p:font typeface="Audiowide" panose="020B0604020202020204" charset="0"/>
      <p:regular r:id="rId14"/>
    </p:embeddedFont>
    <p:embeddedFont>
      <p:font typeface="Share Tech Mono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60">
          <p15:clr>
            <a:srgbClr val="747775"/>
          </p15:clr>
        </p15:guide>
        <p15:guide id="2" orient="horz" pos="708">
          <p15:clr>
            <a:srgbClr val="747775"/>
          </p15:clr>
        </p15:guide>
        <p15:guide id="3" orient="horz" pos="2178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" initials="А" lastIdx="1" clrIdx="0">
    <p:extLst>
      <p:ext uri="{19B8F6BF-5375-455C-9EA6-DF929625EA0E}">
        <p15:presenceInfo xmlns:p15="http://schemas.microsoft.com/office/powerpoint/2012/main" userId="Александ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pos="360"/>
        <p:guide orient="horz" pos="708"/>
        <p:guide orient="horz" pos="2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ce9c025c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ce9c025cf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30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ce9c025c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ce9c025c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ce9c025c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ce9c025cf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ce9c025cf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ce9c025cf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448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ce9c025cf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ce9c025cf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73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ce9c025cf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ce9c025cf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158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ce9c025cf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ce9c025cf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81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ce9c025c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ce9c025cf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64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ce9c025c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ce9c025cf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972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ce9c025c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ce9c025cf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66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/>
          <p:nvPr/>
        </p:nvSpPr>
        <p:spPr>
          <a:xfrm>
            <a:off x="-34575" y="-50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/>
              <a:t>Цифровая платформа для предсменного инструктажа сотрудников промышленных предприятий с элементами геймификации</a:t>
            </a:r>
            <a:endParaRPr/>
          </a:p>
        </p:txBody>
      </p:sp>
      <p:pic>
        <p:nvPicPr>
          <p:cNvPr id="234" name="Google Shape;2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25" y="1231950"/>
            <a:ext cx="3273150" cy="32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2"/>
          <p:cNvSpPr txBox="1"/>
          <p:nvPr/>
        </p:nvSpPr>
        <p:spPr>
          <a:xfrm>
            <a:off x="548475" y="293850"/>
            <a:ext cx="154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14</a:t>
            </a:r>
            <a:r>
              <a:rPr lang="en" sz="1200" dirty="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/0</a:t>
            </a:r>
            <a:r>
              <a:rPr lang="ru-RU" sz="1200" dirty="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4</a:t>
            </a:r>
            <a:r>
              <a:rPr lang="en" sz="1200" dirty="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/20</a:t>
            </a:r>
            <a:r>
              <a:rPr lang="ru-RU" sz="1200" dirty="0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25</a:t>
            </a:r>
            <a:endParaRPr sz="1200" dirty="0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7" name="Google Shape;235;p52">
            <a:extLst>
              <a:ext uri="{FF2B5EF4-FFF2-40B4-BE49-F238E27FC236}">
                <a16:creationId xmlns:a16="http://schemas.microsoft.com/office/drawing/2014/main" id="{FDBCE757-1A9A-42CF-BB29-BF01E8A39C06}"/>
              </a:ext>
            </a:extLst>
          </p:cNvPr>
          <p:cNvSpPr txBox="1"/>
          <p:nvPr/>
        </p:nvSpPr>
        <p:spPr>
          <a:xfrm>
            <a:off x="3727495" y="817388"/>
            <a:ext cx="541643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ru-RU" sz="36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Цифровая платформа для инструктажа сотрудников предприятий </a:t>
            </a:r>
            <a:br>
              <a:rPr lang="ru-RU" sz="36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ru-RU" sz="36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с элементами геймификации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3"/>
          <p:cNvSpPr/>
          <p:nvPr/>
        </p:nvSpPr>
        <p:spPr>
          <a:xfrm>
            <a:off x="-21875" y="-50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3"/>
          <p:cNvSpPr txBox="1"/>
          <p:nvPr/>
        </p:nvSpPr>
        <p:spPr>
          <a:xfrm>
            <a:off x="3555048" y="183828"/>
            <a:ext cx="44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err="1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Геймификация</a:t>
            </a:r>
            <a:endParaRPr sz="2100" b="1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58" name="Google Shape;258;p53"/>
          <p:cNvSpPr txBox="1"/>
          <p:nvPr/>
        </p:nvSpPr>
        <p:spPr>
          <a:xfrm>
            <a:off x="4602554" y="838409"/>
            <a:ext cx="4355016" cy="188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Ведение таблиц лидеров (рейтинг)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«</a:t>
            </a:r>
            <a:r>
              <a:rPr lang="ru-RU" sz="1800" dirty="0" err="1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Прокачивание</a:t>
            </a: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» персонажа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Коллекционные карточки и бонусы за выполнение заданий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Начисление баллов за прохождение тестов и инструктажей</a:t>
            </a:r>
            <a:b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</a:br>
            <a:endParaRPr lang="ru-RU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8" name="Google Shape;257;p53"/>
          <p:cNvSpPr txBox="1"/>
          <p:nvPr/>
        </p:nvSpPr>
        <p:spPr>
          <a:xfrm>
            <a:off x="5593025" y="2941273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Планируется доработать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9" name="Google Shape;258;p53"/>
          <p:cNvSpPr txBox="1"/>
          <p:nvPr/>
        </p:nvSpPr>
        <p:spPr>
          <a:xfrm>
            <a:off x="4602566" y="3228931"/>
            <a:ext cx="4583616" cy="169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Добавить ежедневные </a:t>
            </a:r>
            <a:r>
              <a:rPr lang="ru-RU" sz="1800" dirty="0" err="1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квиз</a:t>
            </a: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-задания </a:t>
            </a:r>
            <a:b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с юмористическими и стилизованными текстами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Введение бонусной системы за ежедневную активность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Внедрение дополнительных мини-игр</a:t>
            </a:r>
          </a:p>
          <a:p>
            <a:pPr lvl="0">
              <a:buClr>
                <a:schemeClr val="accent6">
                  <a:lumMod val="40000"/>
                  <a:lumOff val="60000"/>
                </a:schemeClr>
              </a:buClr>
            </a:pPr>
            <a:endParaRPr lang="ru-RU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lvl="0">
              <a:buClr>
                <a:schemeClr val="accent6">
                  <a:lumMod val="40000"/>
                  <a:lumOff val="60000"/>
                </a:schemeClr>
              </a:buClr>
            </a:pPr>
            <a:endParaRPr lang="ru-RU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0C2D0D-BC79-41D1-8FA6-86D26B643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78" y="36342"/>
            <a:ext cx="3747628" cy="299810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69F233-2115-465D-ABD4-4A5F0381F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5" y="3095474"/>
            <a:ext cx="4453704" cy="19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-34575" y="-50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54"/>
          <p:cNvSpPr txBox="1"/>
          <p:nvPr/>
        </p:nvSpPr>
        <p:spPr>
          <a:xfrm>
            <a:off x="2929856" y="341710"/>
            <a:ext cx="4486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Планируемые улучшения:</a:t>
            </a:r>
            <a:endParaRPr sz="2100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70" name="Google Shape;270;p54"/>
          <p:cNvSpPr txBox="1"/>
          <p:nvPr/>
        </p:nvSpPr>
        <p:spPr>
          <a:xfrm>
            <a:off x="2929856" y="849610"/>
            <a:ext cx="5272095" cy="336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Отслеживание эмоционального состояния сотрудника по </a:t>
            </a:r>
            <a:r>
              <a:rPr lang="en-US" sz="1600" b="1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Face ID</a:t>
            </a:r>
            <a:endParaRPr lang="ru-RU" sz="1600" b="1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Улучшить систему геймификации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Улучшить систему оповещений</a:t>
            </a:r>
            <a:endParaRPr lang="en-US" sz="16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Наполнение контента для игры: детализация рангов, достижений, заданий</a:t>
            </a:r>
            <a:endParaRPr lang="en-US" sz="16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Улучшение работы с видео компонентами</a:t>
            </a:r>
            <a:endParaRPr lang="en-US" sz="16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Добавление календаря с днями рождений сотрудников</a:t>
            </a:r>
            <a:endParaRPr lang="en-US" sz="16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Добавление вопросов теста с несколькими вариантами ответа</a:t>
            </a: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Усовершенствование базы знаний</a:t>
            </a: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Оптимизация программного кода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40000"/>
                  <a:lumOff val="60000"/>
                </a:schemeClr>
              </a:buClr>
            </a:pPr>
            <a:endParaRPr lang="ru-RU" sz="16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3"/>
          <p:cNvSpPr/>
          <p:nvPr/>
        </p:nvSpPr>
        <p:spPr>
          <a:xfrm>
            <a:off x="-34575" y="-50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3"/>
          <p:cNvSpPr txBox="1"/>
          <p:nvPr/>
        </p:nvSpPr>
        <p:spPr>
          <a:xfrm>
            <a:off x="2137145" y="467504"/>
            <a:ext cx="44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Команда</a:t>
            </a:r>
            <a:endParaRPr sz="2100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" name="Google Shape;258;p53">
            <a:extLst>
              <a:ext uri="{FF2B5EF4-FFF2-40B4-BE49-F238E27FC236}">
                <a16:creationId xmlns:a16="http://schemas.microsoft.com/office/drawing/2014/main" id="{2EBAB718-31A2-4E91-97E2-54450037C20A}"/>
              </a:ext>
            </a:extLst>
          </p:cNvPr>
          <p:cNvSpPr txBox="1"/>
          <p:nvPr/>
        </p:nvSpPr>
        <p:spPr>
          <a:xfrm>
            <a:off x="2471578" y="1101570"/>
            <a:ext cx="4583616" cy="313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Яковцев</a:t>
            </a: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Всеволод Сергеевич</a:t>
            </a:r>
          </a:p>
          <a:p>
            <a:pPr lvl="0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	Frontend Developer</a:t>
            </a:r>
          </a:p>
          <a:p>
            <a:pPr lvl="0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	+7 921 688 57 21</a:t>
            </a:r>
          </a:p>
          <a:p>
            <a:pPr lvl="0">
              <a:buClr>
                <a:schemeClr val="accent6">
                  <a:lumMod val="40000"/>
                  <a:lumOff val="60000"/>
                </a:schemeClr>
              </a:buClr>
            </a:pPr>
            <a:endParaRPr lang="en-US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Непочатых Александр Александрович</a:t>
            </a:r>
          </a:p>
          <a:p>
            <a:pPr lvl="2">
              <a:buClr>
                <a:schemeClr val="accent6">
                  <a:lumMod val="40000"/>
                  <a:lumOff val="60000"/>
                </a:schemeClr>
              </a:buClr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	</a:t>
            </a:r>
            <a:r>
              <a:rPr lang="en-US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Backend Developer</a:t>
            </a:r>
          </a:p>
          <a:p>
            <a:pPr lvl="2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	+7 999 828 </a:t>
            </a:r>
            <a:r>
              <a:rPr lang="en-US" sz="18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70 08</a:t>
            </a:r>
          </a:p>
          <a:p>
            <a:pPr lvl="2">
              <a:buClr>
                <a:schemeClr val="accent6">
                  <a:lumMod val="40000"/>
                  <a:lumOff val="60000"/>
                </a:schemeClr>
              </a:buClr>
            </a:pPr>
            <a:endParaRPr lang="ru-RU" sz="180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Смирнов Александр Васильевич</a:t>
            </a:r>
            <a:endParaRPr lang="en-US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lvl="2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	+7 9</a:t>
            </a: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51</a:t>
            </a:r>
            <a:r>
              <a:rPr lang="en-US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738</a:t>
            </a:r>
            <a:r>
              <a:rPr lang="en-US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7</a:t>
            </a: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7</a:t>
            </a:r>
            <a:r>
              <a:rPr lang="en-US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85</a:t>
            </a:r>
          </a:p>
          <a:p>
            <a:pPr lvl="2">
              <a:buClr>
                <a:schemeClr val="accent6">
                  <a:lumMod val="40000"/>
                  <a:lumOff val="60000"/>
                </a:schemeClr>
              </a:buClr>
            </a:pPr>
            <a:endParaRPr lang="ru-RU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lvl="0">
              <a:buClr>
                <a:schemeClr val="accent6">
                  <a:lumMod val="40000"/>
                  <a:lumOff val="60000"/>
                </a:schemeClr>
              </a:buClr>
            </a:pPr>
            <a:endParaRPr lang="ru-RU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lvl="0">
              <a:buClr>
                <a:schemeClr val="accent6">
                  <a:lumMod val="40000"/>
                  <a:lumOff val="60000"/>
                </a:schemeClr>
              </a:buClr>
            </a:pPr>
            <a:endParaRPr lang="ru-RU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5"/>
          <p:cNvSpPr/>
          <p:nvPr/>
        </p:nvSpPr>
        <p:spPr>
          <a:xfrm>
            <a:off x="-34575" y="-50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5"/>
          <p:cNvSpPr txBox="1"/>
          <p:nvPr/>
        </p:nvSpPr>
        <p:spPr>
          <a:xfrm>
            <a:off x="2467150" y="102920"/>
            <a:ext cx="44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Инструктаж</a:t>
            </a:r>
            <a:endParaRPr sz="2100" b="1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86" name="Google Shape;2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838" y="1977484"/>
            <a:ext cx="1491855" cy="1319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55"/>
          <p:cNvGrpSpPr/>
          <p:nvPr/>
        </p:nvGrpSpPr>
        <p:grpSpPr>
          <a:xfrm>
            <a:off x="1546393" y="125315"/>
            <a:ext cx="2092200" cy="1052091"/>
            <a:chOff x="1629987" y="125315"/>
            <a:chExt cx="2092200" cy="1052091"/>
          </a:xfrm>
        </p:grpSpPr>
        <p:sp>
          <p:nvSpPr>
            <p:cNvPr id="291" name="Google Shape;291;p55"/>
            <p:cNvSpPr txBox="1"/>
            <p:nvPr/>
          </p:nvSpPr>
          <p:spPr>
            <a:xfrm>
              <a:off x="1629987" y="125315"/>
              <a:ext cx="209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1. Панель управления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292" name="Google Shape;292;p55"/>
            <p:cNvSpPr txBox="1"/>
            <p:nvPr/>
          </p:nvSpPr>
          <p:spPr>
            <a:xfrm>
              <a:off x="1980158" y="373406"/>
              <a:ext cx="1443680" cy="8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Простота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Лаконичность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Краткость</a:t>
              </a:r>
              <a:endParaRPr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cxnSp>
        <p:nvCxnSpPr>
          <p:cNvPr id="293" name="Google Shape;293;p55"/>
          <p:cNvCxnSpPr/>
          <p:nvPr/>
        </p:nvCxnSpPr>
        <p:spPr>
          <a:xfrm>
            <a:off x="276875" y="-50"/>
            <a:ext cx="0" cy="47358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55"/>
          <p:cNvCxnSpPr/>
          <p:nvPr/>
        </p:nvCxnSpPr>
        <p:spPr>
          <a:xfrm>
            <a:off x="8897750" y="4424400"/>
            <a:ext cx="0" cy="7191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6838ED-E919-4DCD-B864-6D436A1C3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90" y="177519"/>
            <a:ext cx="1211625" cy="1619384"/>
          </a:xfrm>
          <a:prstGeom prst="rect">
            <a:avLst/>
          </a:prstGeom>
        </p:spPr>
      </p:pic>
      <p:cxnSp>
        <p:nvCxnSpPr>
          <p:cNvPr id="19" name="Google Shape;260;p53">
            <a:extLst>
              <a:ext uri="{FF2B5EF4-FFF2-40B4-BE49-F238E27FC236}">
                <a16:creationId xmlns:a16="http://schemas.microsoft.com/office/drawing/2014/main" id="{3B5E0067-D839-4865-AE69-3FC98AF239F7}"/>
              </a:ext>
            </a:extLst>
          </p:cNvPr>
          <p:cNvCxnSpPr>
            <a:cxnSpLocks/>
          </p:cNvCxnSpPr>
          <p:nvPr/>
        </p:nvCxnSpPr>
        <p:spPr>
          <a:xfrm rot="10800000">
            <a:off x="1598216" y="1029916"/>
            <a:ext cx="2485401" cy="1169845"/>
          </a:xfrm>
          <a:prstGeom prst="bentConnector3">
            <a:avLst>
              <a:gd name="adj1" fmla="val 803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5" name="Google Shape;260;p53">
            <a:extLst>
              <a:ext uri="{FF2B5EF4-FFF2-40B4-BE49-F238E27FC236}">
                <a16:creationId xmlns:a16="http://schemas.microsoft.com/office/drawing/2014/main" id="{B707268C-4098-4D89-8D54-79F6072026C3}"/>
              </a:ext>
            </a:extLst>
          </p:cNvPr>
          <p:cNvCxnSpPr>
            <a:cxnSpLocks/>
          </p:cNvCxnSpPr>
          <p:nvPr/>
        </p:nvCxnSpPr>
        <p:spPr>
          <a:xfrm flipV="1">
            <a:off x="4243931" y="745187"/>
            <a:ext cx="1811309" cy="1454574"/>
          </a:xfrm>
          <a:prstGeom prst="bentConnector3">
            <a:avLst>
              <a:gd name="adj1" fmla="val 691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32" name="Google Shape;289;p55">
            <a:extLst>
              <a:ext uri="{FF2B5EF4-FFF2-40B4-BE49-F238E27FC236}">
                <a16:creationId xmlns:a16="http://schemas.microsoft.com/office/drawing/2014/main" id="{8AF022E8-A546-48B7-863B-0A7E071B598E}"/>
              </a:ext>
            </a:extLst>
          </p:cNvPr>
          <p:cNvGrpSpPr/>
          <p:nvPr/>
        </p:nvGrpSpPr>
        <p:grpSpPr>
          <a:xfrm>
            <a:off x="4312072" y="745237"/>
            <a:ext cx="1589445" cy="1202045"/>
            <a:chOff x="1416978" y="-50312"/>
            <a:chExt cx="1589445" cy="1202045"/>
          </a:xfrm>
        </p:grpSpPr>
        <p:sp>
          <p:nvSpPr>
            <p:cNvPr id="33" name="Google Shape;291;p55">
              <a:extLst>
                <a:ext uri="{FF2B5EF4-FFF2-40B4-BE49-F238E27FC236}">
                  <a16:creationId xmlns:a16="http://schemas.microsoft.com/office/drawing/2014/main" id="{0E64666E-C767-4045-94DB-EC32934D10DF}"/>
                </a:ext>
              </a:extLst>
            </p:cNvPr>
            <p:cNvSpPr txBox="1"/>
            <p:nvPr/>
          </p:nvSpPr>
          <p:spPr>
            <a:xfrm>
              <a:off x="1416978" y="-50312"/>
              <a:ext cx="15894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2. </a:t>
              </a:r>
              <a:r>
                <a:rPr lang="en-US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Markdown </a:t>
              </a: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разметка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34" name="Google Shape;292;p55">
              <a:extLst>
                <a:ext uri="{FF2B5EF4-FFF2-40B4-BE49-F238E27FC236}">
                  <a16:creationId xmlns:a16="http://schemas.microsoft.com/office/drawing/2014/main" id="{DB402E69-3D90-4328-BEE1-B5EBE6EF1DA3}"/>
                </a:ext>
              </a:extLst>
            </p:cNvPr>
            <p:cNvSpPr txBox="1"/>
            <p:nvPr/>
          </p:nvSpPr>
          <p:spPr>
            <a:xfrm>
              <a:off x="1442923" y="383726"/>
              <a:ext cx="1553484" cy="768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Простота создания инструктажа</a:t>
              </a:r>
              <a:endParaRPr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cxnSp>
        <p:nvCxnSpPr>
          <p:cNvPr id="38" name="Google Shape;260;p53">
            <a:extLst>
              <a:ext uri="{FF2B5EF4-FFF2-40B4-BE49-F238E27FC236}">
                <a16:creationId xmlns:a16="http://schemas.microsoft.com/office/drawing/2014/main" id="{950C3265-B5A5-4510-9C61-746993A0CFF4}"/>
              </a:ext>
            </a:extLst>
          </p:cNvPr>
          <p:cNvCxnSpPr>
            <a:cxnSpLocks/>
          </p:cNvCxnSpPr>
          <p:nvPr/>
        </p:nvCxnSpPr>
        <p:spPr>
          <a:xfrm rot="10800000">
            <a:off x="1691429" y="2255177"/>
            <a:ext cx="2129131" cy="348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45" name="Google Shape;289;p55">
            <a:extLst>
              <a:ext uri="{FF2B5EF4-FFF2-40B4-BE49-F238E27FC236}">
                <a16:creationId xmlns:a16="http://schemas.microsoft.com/office/drawing/2014/main" id="{5CB5F167-4AD5-4EFB-A394-48B5B6D3DCAF}"/>
              </a:ext>
            </a:extLst>
          </p:cNvPr>
          <p:cNvGrpSpPr/>
          <p:nvPr/>
        </p:nvGrpSpPr>
        <p:grpSpPr>
          <a:xfrm>
            <a:off x="1302200" y="2567203"/>
            <a:ext cx="2359193" cy="1035325"/>
            <a:chOff x="1629987" y="125315"/>
            <a:chExt cx="2359193" cy="1035325"/>
          </a:xfrm>
        </p:grpSpPr>
        <p:sp>
          <p:nvSpPr>
            <p:cNvPr id="46" name="Google Shape;291;p55">
              <a:extLst>
                <a:ext uri="{FF2B5EF4-FFF2-40B4-BE49-F238E27FC236}">
                  <a16:creationId xmlns:a16="http://schemas.microsoft.com/office/drawing/2014/main" id="{D93BD081-B6EB-42F4-AA64-0B96C1E41548}"/>
                </a:ext>
              </a:extLst>
            </p:cNvPr>
            <p:cNvSpPr txBox="1"/>
            <p:nvPr/>
          </p:nvSpPr>
          <p:spPr>
            <a:xfrm>
              <a:off x="1629987" y="125315"/>
              <a:ext cx="209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3. Содержание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47" name="Google Shape;292;p55">
              <a:extLst>
                <a:ext uri="{FF2B5EF4-FFF2-40B4-BE49-F238E27FC236}">
                  <a16:creationId xmlns:a16="http://schemas.microsoft.com/office/drawing/2014/main" id="{E887F970-D489-4F21-8F37-1B09D7E1990B}"/>
                </a:ext>
              </a:extLst>
            </p:cNvPr>
            <p:cNvSpPr txBox="1"/>
            <p:nvPr/>
          </p:nvSpPr>
          <p:spPr>
            <a:xfrm>
              <a:off x="1938993" y="356640"/>
              <a:ext cx="2050187" cy="8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Навигация по инструктажу</a:t>
              </a:r>
              <a:endParaRPr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FA8EEB9-591F-43D4-B024-0AC33DD4A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178967" y="3317074"/>
            <a:ext cx="3630576" cy="1726977"/>
          </a:xfrm>
          <a:prstGeom prst="rect">
            <a:avLst/>
          </a:prstGeom>
        </p:spPr>
      </p:pic>
      <p:cxnSp>
        <p:nvCxnSpPr>
          <p:cNvPr id="49" name="Google Shape;260;p53">
            <a:extLst>
              <a:ext uri="{FF2B5EF4-FFF2-40B4-BE49-F238E27FC236}">
                <a16:creationId xmlns:a16="http://schemas.microsoft.com/office/drawing/2014/main" id="{55E503A7-1C27-4587-B774-2CC46D7A96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77795" y="2646935"/>
            <a:ext cx="677606" cy="664054"/>
          </a:xfrm>
          <a:prstGeom prst="bentConnector3">
            <a:avLst>
              <a:gd name="adj1" fmla="val -212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57" name="Google Shape;289;p55">
            <a:extLst>
              <a:ext uri="{FF2B5EF4-FFF2-40B4-BE49-F238E27FC236}">
                <a16:creationId xmlns:a16="http://schemas.microsoft.com/office/drawing/2014/main" id="{FC75CA08-4EB9-4E94-9085-5C07EC912AD3}"/>
              </a:ext>
            </a:extLst>
          </p:cNvPr>
          <p:cNvGrpSpPr/>
          <p:nvPr/>
        </p:nvGrpSpPr>
        <p:grpSpPr>
          <a:xfrm>
            <a:off x="1495528" y="3625338"/>
            <a:ext cx="3810115" cy="1434934"/>
            <a:chOff x="1371206" y="-175309"/>
            <a:chExt cx="3810115" cy="1434934"/>
          </a:xfrm>
        </p:grpSpPr>
        <p:sp>
          <p:nvSpPr>
            <p:cNvPr id="58" name="Google Shape;291;p55">
              <a:extLst>
                <a:ext uri="{FF2B5EF4-FFF2-40B4-BE49-F238E27FC236}">
                  <a16:creationId xmlns:a16="http://schemas.microsoft.com/office/drawing/2014/main" id="{C4E50BD9-4F9A-4764-9643-E6DAF1C81F3A}"/>
                </a:ext>
              </a:extLst>
            </p:cNvPr>
            <p:cNvSpPr txBox="1"/>
            <p:nvPr/>
          </p:nvSpPr>
          <p:spPr>
            <a:xfrm>
              <a:off x="1371206" y="-175309"/>
              <a:ext cx="3810115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5. Быстрая и полная форма инструктажа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59" name="Google Shape;292;p55">
              <a:extLst>
                <a:ext uri="{FF2B5EF4-FFF2-40B4-BE49-F238E27FC236}">
                  <a16:creationId xmlns:a16="http://schemas.microsoft.com/office/drawing/2014/main" id="{DE707C29-DE58-4961-8B2E-E14B1BB62200}"/>
                </a:ext>
              </a:extLst>
            </p:cNvPr>
            <p:cNvSpPr txBox="1"/>
            <p:nvPr/>
          </p:nvSpPr>
          <p:spPr>
            <a:xfrm>
              <a:off x="1603903" y="52830"/>
              <a:ext cx="3473107" cy="12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Напоминание основных положений ТБ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Контроль состояния сотрудника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Обратная связь о готовности к работе 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Случайный порядок пунктов инструктажа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Добавление «абсурдного» пункта (контроль внимания)</a:t>
              </a:r>
              <a:endParaRPr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cxnSp>
        <p:nvCxnSpPr>
          <p:cNvPr id="80" name="Google Shape;260;p53">
            <a:extLst>
              <a:ext uri="{FF2B5EF4-FFF2-40B4-BE49-F238E27FC236}">
                <a16:creationId xmlns:a16="http://schemas.microsoft.com/office/drawing/2014/main" id="{46B51202-2DEA-4D5D-B6EF-D1B4E3901FBF}"/>
              </a:ext>
            </a:extLst>
          </p:cNvPr>
          <p:cNvCxnSpPr>
            <a:cxnSpLocks/>
          </p:cNvCxnSpPr>
          <p:nvPr/>
        </p:nvCxnSpPr>
        <p:spPr>
          <a:xfrm rot="5400000">
            <a:off x="3517211" y="2860040"/>
            <a:ext cx="894874" cy="76474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83" name="Google Shape;289;p55">
            <a:extLst>
              <a:ext uri="{FF2B5EF4-FFF2-40B4-BE49-F238E27FC236}">
                <a16:creationId xmlns:a16="http://schemas.microsoft.com/office/drawing/2014/main" id="{DF853814-474C-49D8-915B-8248D6AC0C3C}"/>
              </a:ext>
            </a:extLst>
          </p:cNvPr>
          <p:cNvGrpSpPr/>
          <p:nvPr/>
        </p:nvGrpSpPr>
        <p:grpSpPr>
          <a:xfrm>
            <a:off x="5286154" y="2567203"/>
            <a:ext cx="3722177" cy="1026711"/>
            <a:chOff x="1652926" y="-5181"/>
            <a:chExt cx="3722177" cy="1026711"/>
          </a:xfrm>
        </p:grpSpPr>
        <p:sp>
          <p:nvSpPr>
            <p:cNvPr id="84" name="Google Shape;291;p55">
              <a:extLst>
                <a:ext uri="{FF2B5EF4-FFF2-40B4-BE49-F238E27FC236}">
                  <a16:creationId xmlns:a16="http://schemas.microsoft.com/office/drawing/2014/main" id="{3AC2C7F9-61B5-474F-877B-670623146C0C}"/>
                </a:ext>
              </a:extLst>
            </p:cNvPr>
            <p:cNvSpPr txBox="1"/>
            <p:nvPr/>
          </p:nvSpPr>
          <p:spPr>
            <a:xfrm>
              <a:off x="1766017" y="-5181"/>
              <a:ext cx="3235766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4. Подпись инструктажа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85" name="Google Shape;292;p55">
              <a:extLst>
                <a:ext uri="{FF2B5EF4-FFF2-40B4-BE49-F238E27FC236}">
                  <a16:creationId xmlns:a16="http://schemas.microsoft.com/office/drawing/2014/main" id="{B41FEEEF-2E6F-4933-B92B-DE86A5CFD24B}"/>
                </a:ext>
              </a:extLst>
            </p:cNvPr>
            <p:cNvSpPr txBox="1"/>
            <p:nvPr/>
          </p:nvSpPr>
          <p:spPr>
            <a:xfrm>
              <a:off x="1652926" y="222590"/>
              <a:ext cx="3722177" cy="798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Использование </a:t>
              </a:r>
              <a:r>
                <a:rPr lang="en-US" b="1" dirty="0">
                  <a:solidFill>
                    <a:srgbClr val="FFC0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Face ID</a:t>
              </a:r>
              <a:r>
                <a:rPr lang="en-US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,</a:t>
              </a: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 как эквивалент цифровой подписи</a:t>
              </a:r>
              <a:endParaRPr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sp>
        <p:nvSpPr>
          <p:cNvPr id="35" name="Прямоугольник 34"/>
          <p:cNvSpPr/>
          <p:nvPr/>
        </p:nvSpPr>
        <p:spPr>
          <a:xfrm>
            <a:off x="5178967" y="4577715"/>
            <a:ext cx="1780972" cy="206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900161" y="4860000"/>
            <a:ext cx="861195" cy="720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B7DD61-9DCF-44F1-A781-032C4F3C2C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85" t="15542" r="28372" b="5513"/>
          <a:stretch/>
        </p:blipFill>
        <p:spPr>
          <a:xfrm>
            <a:off x="6084871" y="125315"/>
            <a:ext cx="2703790" cy="25148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A522976-4F4D-45E8-A5DF-3776A55F1E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232" t="26456" r="8954" b="31783"/>
          <a:stretch/>
        </p:blipFill>
        <p:spPr>
          <a:xfrm>
            <a:off x="364864" y="2022476"/>
            <a:ext cx="1290950" cy="191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5"/>
          <p:cNvSpPr/>
          <p:nvPr/>
        </p:nvSpPr>
        <p:spPr>
          <a:xfrm>
            <a:off x="0" y="13404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5"/>
          <p:cNvSpPr txBox="1"/>
          <p:nvPr/>
        </p:nvSpPr>
        <p:spPr>
          <a:xfrm>
            <a:off x="2482084" y="177277"/>
            <a:ext cx="44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Тестирование</a:t>
            </a:r>
            <a:endParaRPr sz="2100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289" name="Google Shape;289;p55"/>
          <p:cNvGrpSpPr/>
          <p:nvPr/>
        </p:nvGrpSpPr>
        <p:grpSpPr>
          <a:xfrm>
            <a:off x="317280" y="1948065"/>
            <a:ext cx="3957024" cy="429639"/>
            <a:chOff x="1693688" y="43050"/>
            <a:chExt cx="4140758" cy="827311"/>
          </a:xfrm>
        </p:grpSpPr>
        <p:sp>
          <p:nvSpPr>
            <p:cNvPr id="291" name="Google Shape;291;p55"/>
            <p:cNvSpPr txBox="1"/>
            <p:nvPr/>
          </p:nvSpPr>
          <p:spPr>
            <a:xfrm>
              <a:off x="1796019" y="43050"/>
              <a:ext cx="3197375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1. Учебные и контрольные тесты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292" name="Google Shape;292;p55"/>
            <p:cNvSpPr txBox="1"/>
            <p:nvPr/>
          </p:nvSpPr>
          <p:spPr>
            <a:xfrm>
              <a:off x="1693688" y="66361"/>
              <a:ext cx="4140758" cy="8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cxnSp>
        <p:nvCxnSpPr>
          <p:cNvPr id="293" name="Google Shape;293;p55"/>
          <p:cNvCxnSpPr/>
          <p:nvPr/>
        </p:nvCxnSpPr>
        <p:spPr>
          <a:xfrm>
            <a:off x="276875" y="-50"/>
            <a:ext cx="0" cy="47358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55"/>
          <p:cNvCxnSpPr/>
          <p:nvPr/>
        </p:nvCxnSpPr>
        <p:spPr>
          <a:xfrm>
            <a:off x="8897750" y="4424400"/>
            <a:ext cx="0" cy="7191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60;p53">
            <a:extLst>
              <a:ext uri="{FF2B5EF4-FFF2-40B4-BE49-F238E27FC236}">
                <a16:creationId xmlns:a16="http://schemas.microsoft.com/office/drawing/2014/main" id="{3B5E0067-D839-4865-AE69-3FC98AF239F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63028" y="1249931"/>
            <a:ext cx="1550286" cy="699987"/>
          </a:xfrm>
          <a:prstGeom prst="bentConnector2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5" name="Google Shape;260;p53">
            <a:extLst>
              <a:ext uri="{FF2B5EF4-FFF2-40B4-BE49-F238E27FC236}">
                <a16:creationId xmlns:a16="http://schemas.microsoft.com/office/drawing/2014/main" id="{B707268C-4098-4D89-8D54-79F6072026C3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4617771" y="951028"/>
            <a:ext cx="3116974" cy="1023005"/>
          </a:xfrm>
          <a:prstGeom prst="bentConnector4">
            <a:avLst>
              <a:gd name="adj1" fmla="val -469"/>
              <a:gd name="adj2" fmla="val 122346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32" name="Google Shape;289;p55">
            <a:extLst>
              <a:ext uri="{FF2B5EF4-FFF2-40B4-BE49-F238E27FC236}">
                <a16:creationId xmlns:a16="http://schemas.microsoft.com/office/drawing/2014/main" id="{8AF022E8-A546-48B7-863B-0A7E071B598E}"/>
              </a:ext>
            </a:extLst>
          </p:cNvPr>
          <p:cNvGrpSpPr/>
          <p:nvPr/>
        </p:nvGrpSpPr>
        <p:grpSpPr>
          <a:xfrm>
            <a:off x="4568793" y="675697"/>
            <a:ext cx="1945705" cy="1011069"/>
            <a:chOff x="1299404" y="-269293"/>
            <a:chExt cx="1945705" cy="1011069"/>
          </a:xfrm>
        </p:grpSpPr>
        <p:sp>
          <p:nvSpPr>
            <p:cNvPr id="33" name="Google Shape;291;p55">
              <a:extLst>
                <a:ext uri="{FF2B5EF4-FFF2-40B4-BE49-F238E27FC236}">
                  <a16:creationId xmlns:a16="http://schemas.microsoft.com/office/drawing/2014/main" id="{0E64666E-C767-4045-94DB-EC32934D10DF}"/>
                </a:ext>
              </a:extLst>
            </p:cNvPr>
            <p:cNvSpPr txBox="1"/>
            <p:nvPr/>
          </p:nvSpPr>
          <p:spPr>
            <a:xfrm>
              <a:off x="1394674" y="-269293"/>
              <a:ext cx="1786104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2. Тест (учебный)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34" name="Google Shape;292;p55">
              <a:extLst>
                <a:ext uri="{FF2B5EF4-FFF2-40B4-BE49-F238E27FC236}">
                  <a16:creationId xmlns:a16="http://schemas.microsoft.com/office/drawing/2014/main" id="{DB402E69-3D90-4328-BEE1-B5EBE6EF1DA3}"/>
                </a:ext>
              </a:extLst>
            </p:cNvPr>
            <p:cNvSpPr txBox="1"/>
            <p:nvPr/>
          </p:nvSpPr>
          <p:spPr>
            <a:xfrm>
              <a:off x="1299404" y="-26231"/>
              <a:ext cx="1945705" cy="768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buClr>
                  <a:schemeClr val="accent6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Подробные ответы</a:t>
              </a:r>
            </a:p>
            <a:p>
              <a:pPr marL="171450" indent="-171450">
                <a:buClr>
                  <a:schemeClr val="accent6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Ссылки на источники</a:t>
              </a:r>
            </a:p>
            <a:p>
              <a:pPr marL="171450" indent="-171450">
                <a:buClr>
                  <a:schemeClr val="accent6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Вопросы в случайном порядке </a:t>
              </a:r>
              <a:endParaRPr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cxnSp>
        <p:nvCxnSpPr>
          <p:cNvPr id="38" name="Google Shape;260;p53">
            <a:extLst>
              <a:ext uri="{FF2B5EF4-FFF2-40B4-BE49-F238E27FC236}">
                <a16:creationId xmlns:a16="http://schemas.microsoft.com/office/drawing/2014/main" id="{950C3265-B5A5-4510-9C61-746993A0CF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326" y="2597853"/>
            <a:ext cx="3251158" cy="884910"/>
          </a:xfrm>
          <a:prstGeom prst="bentConnector3">
            <a:avLst>
              <a:gd name="adj1" fmla="val 100364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45" name="Google Shape;289;p55">
            <a:extLst>
              <a:ext uri="{FF2B5EF4-FFF2-40B4-BE49-F238E27FC236}">
                <a16:creationId xmlns:a16="http://schemas.microsoft.com/office/drawing/2014/main" id="{5CB5F167-4AD5-4EFB-A394-48B5B6D3DCAF}"/>
              </a:ext>
            </a:extLst>
          </p:cNvPr>
          <p:cNvGrpSpPr/>
          <p:nvPr/>
        </p:nvGrpSpPr>
        <p:grpSpPr>
          <a:xfrm>
            <a:off x="3218015" y="3689327"/>
            <a:ext cx="2992759" cy="1074205"/>
            <a:chOff x="1932102" y="118334"/>
            <a:chExt cx="2992759" cy="1074205"/>
          </a:xfrm>
        </p:grpSpPr>
        <p:sp>
          <p:nvSpPr>
            <p:cNvPr id="46" name="Google Shape;291;p55">
              <a:extLst>
                <a:ext uri="{FF2B5EF4-FFF2-40B4-BE49-F238E27FC236}">
                  <a16:creationId xmlns:a16="http://schemas.microsoft.com/office/drawing/2014/main" id="{D93BD081-B6EB-42F4-AA64-0B96C1E41548}"/>
                </a:ext>
              </a:extLst>
            </p:cNvPr>
            <p:cNvSpPr txBox="1"/>
            <p:nvPr/>
          </p:nvSpPr>
          <p:spPr>
            <a:xfrm>
              <a:off x="1932102" y="118334"/>
              <a:ext cx="209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5. Адаптивность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47" name="Google Shape;292;p55">
              <a:extLst>
                <a:ext uri="{FF2B5EF4-FFF2-40B4-BE49-F238E27FC236}">
                  <a16:creationId xmlns:a16="http://schemas.microsoft.com/office/drawing/2014/main" id="{E887F970-D489-4F21-8F37-1B09D7E1990B}"/>
                </a:ext>
              </a:extLst>
            </p:cNvPr>
            <p:cNvSpPr txBox="1"/>
            <p:nvPr/>
          </p:nvSpPr>
          <p:spPr>
            <a:xfrm>
              <a:off x="2058625" y="388539"/>
              <a:ext cx="2866236" cy="8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ü"/>
              </a:pPr>
              <a:endParaRPr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cxnSp>
        <p:nvCxnSpPr>
          <p:cNvPr id="49" name="Google Shape;260;p53">
            <a:extLst>
              <a:ext uri="{FF2B5EF4-FFF2-40B4-BE49-F238E27FC236}">
                <a16:creationId xmlns:a16="http://schemas.microsoft.com/office/drawing/2014/main" id="{55E503A7-1C27-4587-B774-2CC46D7A9651}"/>
              </a:ext>
            </a:extLst>
          </p:cNvPr>
          <p:cNvCxnSpPr>
            <a:cxnSpLocks/>
            <a:endCxn id="46" idx="0"/>
          </p:cNvCxnSpPr>
          <p:nvPr/>
        </p:nvCxnSpPr>
        <p:spPr>
          <a:xfrm rot="5400000">
            <a:off x="4210621" y="3345272"/>
            <a:ext cx="397550" cy="2905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8" name="Google Shape;291;p55">
            <a:extLst>
              <a:ext uri="{FF2B5EF4-FFF2-40B4-BE49-F238E27FC236}">
                <a16:creationId xmlns:a16="http://schemas.microsoft.com/office/drawing/2014/main" id="{C4E50BD9-4F9A-4764-9643-E6DAF1C81F3A}"/>
              </a:ext>
            </a:extLst>
          </p:cNvPr>
          <p:cNvSpPr txBox="1"/>
          <p:nvPr/>
        </p:nvSpPr>
        <p:spPr>
          <a:xfrm>
            <a:off x="5797946" y="3282724"/>
            <a:ext cx="323576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4. </a:t>
            </a:r>
            <a:r>
              <a:rPr lang="ru-RU" b="1" dirty="0" err="1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Оффлайн</a:t>
            </a: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режим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7" name="Google Shape;282;p55">
            <a:extLst>
              <a:ext uri="{FF2B5EF4-FFF2-40B4-BE49-F238E27FC236}">
                <a16:creationId xmlns:a16="http://schemas.microsoft.com/office/drawing/2014/main" id="{49C5A4BA-318B-4311-A3BF-2C268866E0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888" y="1974154"/>
            <a:ext cx="1299079" cy="131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9ABD83-3130-4127-8709-57A375F50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38" y="951028"/>
            <a:ext cx="2490814" cy="40007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EBEAD47-C63B-4FF7-B94F-B70286B3B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78" y="1360035"/>
            <a:ext cx="2672421" cy="191376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A7A5B23-B570-40F9-891A-772BE1A89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" y="3015442"/>
            <a:ext cx="2914195" cy="1452501"/>
          </a:xfrm>
          <a:prstGeom prst="rect">
            <a:avLst/>
          </a:prstGeom>
        </p:spPr>
      </p:pic>
      <p:sp>
        <p:nvSpPr>
          <p:cNvPr id="50" name="Google Shape;291;p55">
            <a:extLst>
              <a:ext uri="{FF2B5EF4-FFF2-40B4-BE49-F238E27FC236}">
                <a16:creationId xmlns:a16="http://schemas.microsoft.com/office/drawing/2014/main" id="{AB4E0300-1831-47A4-9924-374FBDFC452E}"/>
              </a:ext>
            </a:extLst>
          </p:cNvPr>
          <p:cNvSpPr txBox="1"/>
          <p:nvPr/>
        </p:nvSpPr>
        <p:spPr>
          <a:xfrm>
            <a:off x="443597" y="2577333"/>
            <a:ext cx="242305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3. Подробная статистика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61" name="Google Shape;260;p53">
            <a:extLst>
              <a:ext uri="{FF2B5EF4-FFF2-40B4-BE49-F238E27FC236}">
                <a16:creationId xmlns:a16="http://schemas.microsoft.com/office/drawing/2014/main" id="{3334E394-93DB-4321-91CD-00F239581C25}"/>
              </a:ext>
            </a:extLst>
          </p:cNvPr>
          <p:cNvCxnSpPr>
            <a:cxnSpLocks/>
          </p:cNvCxnSpPr>
          <p:nvPr/>
        </p:nvCxnSpPr>
        <p:spPr>
          <a:xfrm>
            <a:off x="5173654" y="2592352"/>
            <a:ext cx="1290929" cy="91195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1" name="Google Shape;292;p55"/>
          <p:cNvSpPr txBox="1"/>
          <p:nvPr/>
        </p:nvSpPr>
        <p:spPr>
          <a:xfrm>
            <a:off x="5804796" y="3553975"/>
            <a:ext cx="3395944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Скачивание и прохождение тестов </a:t>
            </a:r>
            <a:r>
              <a:rPr lang="ru-RU" sz="1200" b="1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ОФФЛАЙН </a:t>
            </a: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(после появления сети результаты синхронизируются с сервером) </a:t>
            </a:r>
            <a:endParaRPr sz="12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423104" y="398220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10-бальная система </a:t>
            </a:r>
          </a:p>
          <a:p>
            <a:pPr marL="171450" indent="-17145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Регулирование сложности вопроса</a:t>
            </a:r>
          </a:p>
          <a:p>
            <a:pPr marL="171450" indent="-17145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Любое количество вопросов</a:t>
            </a:r>
          </a:p>
          <a:p>
            <a:pPr marL="171450" indent="-17145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Вопросы в случайном порядке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910A88-678C-47CD-8E76-C4C8A856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878" y="96357"/>
            <a:ext cx="3266282" cy="187767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9209713-A227-46B0-949F-196BC69C8C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45" t="55338" r="-557" b="28584"/>
          <a:stretch/>
        </p:blipFill>
        <p:spPr>
          <a:xfrm>
            <a:off x="6871604" y="4276833"/>
            <a:ext cx="1503130" cy="5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/>
          <p:nvPr/>
        </p:nvSpPr>
        <p:spPr>
          <a:xfrm>
            <a:off x="-34575" y="-50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8"/>
          <p:cNvSpPr txBox="1"/>
          <p:nvPr/>
        </p:nvSpPr>
        <p:spPr>
          <a:xfrm>
            <a:off x="1922400" y="174943"/>
            <a:ext cx="6478949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История прохождения тестов и инструктажей </a:t>
            </a:r>
            <a:endParaRPr sz="2100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20" name="Google Shape;320;p58"/>
          <p:cNvSpPr txBox="1"/>
          <p:nvPr/>
        </p:nvSpPr>
        <p:spPr>
          <a:xfrm>
            <a:off x="5931421" y="1058525"/>
            <a:ext cx="2893110" cy="1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Отчет результатов прохождения тестирования </a:t>
            </a:r>
            <a:br>
              <a:rPr lang="ru-RU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ru-RU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и инструктажей за выбранный период</a:t>
            </a:r>
            <a:endParaRPr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325" name="Google Shape;325;p58"/>
          <p:cNvCxnSpPr/>
          <p:nvPr/>
        </p:nvCxnSpPr>
        <p:spPr>
          <a:xfrm>
            <a:off x="270150" y="3912925"/>
            <a:ext cx="0" cy="12306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220D23-503D-4238-BD96-CAA56D03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52" y="633221"/>
            <a:ext cx="5501342" cy="16951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AA6A3C-9792-47B9-B9F7-0261BA8C0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92"/>
          <a:stretch/>
        </p:blipFill>
        <p:spPr>
          <a:xfrm>
            <a:off x="370367" y="2167966"/>
            <a:ext cx="1911328" cy="24252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345C14-E828-4567-B968-60D9B4D23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289" y="2571750"/>
            <a:ext cx="5383464" cy="237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5"/>
          <p:cNvSpPr/>
          <p:nvPr/>
        </p:nvSpPr>
        <p:spPr>
          <a:xfrm>
            <a:off x="-61746" y="23727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5"/>
          <p:cNvSpPr txBox="1"/>
          <p:nvPr/>
        </p:nvSpPr>
        <p:spPr>
          <a:xfrm>
            <a:off x="2328750" y="320581"/>
            <a:ext cx="44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База знаний</a:t>
            </a:r>
            <a:endParaRPr sz="2100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289" name="Google Shape;289;p55"/>
          <p:cNvGrpSpPr/>
          <p:nvPr/>
        </p:nvGrpSpPr>
        <p:grpSpPr>
          <a:xfrm>
            <a:off x="472944" y="2595477"/>
            <a:ext cx="2120040" cy="985418"/>
            <a:chOff x="1839452" y="13668"/>
            <a:chExt cx="5235815" cy="981849"/>
          </a:xfrm>
        </p:grpSpPr>
        <p:sp>
          <p:nvSpPr>
            <p:cNvPr id="291" name="Google Shape;291;p55"/>
            <p:cNvSpPr txBox="1"/>
            <p:nvPr/>
          </p:nvSpPr>
          <p:spPr>
            <a:xfrm>
              <a:off x="1839452" y="13668"/>
              <a:ext cx="4733977" cy="211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1. База документов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292" name="Google Shape;292;p55"/>
            <p:cNvSpPr txBox="1"/>
            <p:nvPr/>
          </p:nvSpPr>
          <p:spPr>
            <a:xfrm>
              <a:off x="2732386" y="217207"/>
              <a:ext cx="4342881" cy="778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Инструкции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Законы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Правила 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Приказы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accent6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ГОСТы и др.</a:t>
              </a:r>
              <a:b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</a:br>
              <a:endParaRPr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cxnSp>
        <p:nvCxnSpPr>
          <p:cNvPr id="293" name="Google Shape;293;p55"/>
          <p:cNvCxnSpPr/>
          <p:nvPr/>
        </p:nvCxnSpPr>
        <p:spPr>
          <a:xfrm>
            <a:off x="276875" y="-50"/>
            <a:ext cx="0" cy="47358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55"/>
          <p:cNvCxnSpPr/>
          <p:nvPr/>
        </p:nvCxnSpPr>
        <p:spPr>
          <a:xfrm>
            <a:off x="8897750" y="4424400"/>
            <a:ext cx="0" cy="7191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60;p53">
            <a:extLst>
              <a:ext uri="{FF2B5EF4-FFF2-40B4-BE49-F238E27FC236}">
                <a16:creationId xmlns:a16="http://schemas.microsoft.com/office/drawing/2014/main" id="{3B5E0067-D839-4865-AE69-3FC98AF239F7}"/>
              </a:ext>
            </a:extLst>
          </p:cNvPr>
          <p:cNvCxnSpPr>
            <a:cxnSpLocks/>
            <a:stCxn id="35" idx="1"/>
            <a:endCxn id="3" idx="2"/>
          </p:cNvCxnSpPr>
          <p:nvPr/>
        </p:nvCxnSpPr>
        <p:spPr>
          <a:xfrm rot="10800000" flipV="1">
            <a:off x="1826280" y="1843663"/>
            <a:ext cx="1750871" cy="412794"/>
          </a:xfrm>
          <a:prstGeom prst="bentConnector4">
            <a:avLst>
              <a:gd name="adj1" fmla="val 8482"/>
              <a:gd name="adj2" fmla="val 155783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5" name="Google Shape;260;p53">
            <a:extLst>
              <a:ext uri="{FF2B5EF4-FFF2-40B4-BE49-F238E27FC236}">
                <a16:creationId xmlns:a16="http://schemas.microsoft.com/office/drawing/2014/main" id="{B707268C-4098-4D89-8D54-79F6072026C3}"/>
              </a:ext>
            </a:extLst>
          </p:cNvPr>
          <p:cNvCxnSpPr>
            <a:cxnSpLocks/>
          </p:cNvCxnSpPr>
          <p:nvPr/>
        </p:nvCxnSpPr>
        <p:spPr>
          <a:xfrm>
            <a:off x="5470463" y="1843662"/>
            <a:ext cx="598234" cy="54399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32" name="Google Shape;289;p55">
            <a:extLst>
              <a:ext uri="{FF2B5EF4-FFF2-40B4-BE49-F238E27FC236}">
                <a16:creationId xmlns:a16="http://schemas.microsoft.com/office/drawing/2014/main" id="{8AF022E8-A546-48B7-863B-0A7E071B598E}"/>
              </a:ext>
            </a:extLst>
          </p:cNvPr>
          <p:cNvGrpSpPr/>
          <p:nvPr/>
        </p:nvGrpSpPr>
        <p:grpSpPr>
          <a:xfrm>
            <a:off x="6096926" y="456523"/>
            <a:ext cx="2286371" cy="1816007"/>
            <a:chOff x="1427922" y="-94963"/>
            <a:chExt cx="2122669" cy="1710057"/>
          </a:xfrm>
        </p:grpSpPr>
        <p:sp>
          <p:nvSpPr>
            <p:cNvPr id="33" name="Google Shape;291;p55">
              <a:extLst>
                <a:ext uri="{FF2B5EF4-FFF2-40B4-BE49-F238E27FC236}">
                  <a16:creationId xmlns:a16="http://schemas.microsoft.com/office/drawing/2014/main" id="{0E64666E-C767-4045-94DB-EC32934D10DF}"/>
                </a:ext>
              </a:extLst>
            </p:cNvPr>
            <p:cNvSpPr txBox="1"/>
            <p:nvPr/>
          </p:nvSpPr>
          <p:spPr>
            <a:xfrm>
              <a:off x="1427922" y="-94963"/>
              <a:ext cx="2122669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0FF00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2. Видеоматериалы</a:t>
              </a:r>
              <a:endParaRPr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sp>
          <p:nvSpPr>
            <p:cNvPr id="34" name="Google Shape;292;p55">
              <a:extLst>
                <a:ext uri="{FF2B5EF4-FFF2-40B4-BE49-F238E27FC236}">
                  <a16:creationId xmlns:a16="http://schemas.microsoft.com/office/drawing/2014/main" id="{DB402E69-3D90-4328-BEE1-B5EBE6EF1DA3}"/>
                </a:ext>
              </a:extLst>
            </p:cNvPr>
            <p:cNvSpPr txBox="1"/>
            <p:nvPr/>
          </p:nvSpPr>
          <p:spPr>
            <a:xfrm>
              <a:off x="1544111" y="145590"/>
              <a:ext cx="1948334" cy="1469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Воспроизведение видео </a:t>
              </a:r>
              <a:br>
                <a:rPr lang="en-US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</a:br>
              <a:r>
                <a:rPr lang="ru-RU" sz="1200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с сервера и </a:t>
              </a:r>
              <a:r>
                <a:rPr lang="en-US" sz="1200" dirty="0" err="1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Youtube</a:t>
              </a:r>
              <a:endPara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pic>
        <p:nvPicPr>
          <p:cNvPr id="35" name="Google Shape;290;p55">
            <a:extLst>
              <a:ext uri="{FF2B5EF4-FFF2-40B4-BE49-F238E27FC236}">
                <a16:creationId xmlns:a16="http://schemas.microsoft.com/office/drawing/2014/main" id="{32854FB8-47F6-4CD1-A598-BD4DDC321D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150" y="855038"/>
            <a:ext cx="1893313" cy="19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E12CA6-F692-4004-ADC7-0D080353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26" y="1302567"/>
            <a:ext cx="2679779" cy="5125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F7FBBE-FB41-41BA-A918-B185E5D30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84" y="1967883"/>
            <a:ext cx="2698821" cy="48323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4B53A7-8B74-408B-9BC9-197CC6594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34" y="264409"/>
            <a:ext cx="2907690" cy="19920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236FA2-CA10-448F-999F-8A8595A77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587" y="2550060"/>
            <a:ext cx="2701570" cy="23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3"/>
          <p:cNvSpPr/>
          <p:nvPr/>
        </p:nvSpPr>
        <p:spPr>
          <a:xfrm>
            <a:off x="-154716" y="-79250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3"/>
          <p:cNvSpPr txBox="1"/>
          <p:nvPr/>
        </p:nvSpPr>
        <p:spPr>
          <a:xfrm>
            <a:off x="2827689" y="188996"/>
            <a:ext cx="44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Авторизация</a:t>
            </a:r>
            <a:r>
              <a:rPr lang="en-US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ru-RU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и уведомления</a:t>
            </a:r>
            <a:endParaRPr sz="2100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50" name="Google Shape;2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125" y="1508600"/>
            <a:ext cx="2431100" cy="2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3"/>
          <p:cNvSpPr txBox="1"/>
          <p:nvPr/>
        </p:nvSpPr>
        <p:spPr>
          <a:xfrm>
            <a:off x="2895345" y="967329"/>
            <a:ext cx="16593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1</a:t>
            </a:r>
            <a:r>
              <a:rPr lang="en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.</a:t>
            </a: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Авторизация, </a:t>
            </a:r>
            <a:b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регистрация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54" name="Google Shape;254;p53"/>
          <p:cNvSpPr txBox="1"/>
          <p:nvPr/>
        </p:nvSpPr>
        <p:spPr>
          <a:xfrm>
            <a:off x="-34575" y="1616810"/>
            <a:ext cx="3827743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Стандартная процедура авторизации / регистрации пользователей через логин и пароль</a:t>
            </a:r>
            <a:endParaRPr sz="12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55" name="Google Shape;255;p53"/>
          <p:cNvSpPr txBox="1"/>
          <p:nvPr/>
        </p:nvSpPr>
        <p:spPr>
          <a:xfrm>
            <a:off x="6086776" y="899883"/>
            <a:ext cx="128422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2</a:t>
            </a:r>
            <a:r>
              <a:rPr lang="en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.</a:t>
            </a: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Вход </a:t>
            </a:r>
            <a:b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по </a:t>
            </a:r>
            <a:r>
              <a:rPr lang="en-US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Face ID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57" name="Google Shape;257;p53"/>
          <p:cNvSpPr txBox="1"/>
          <p:nvPr/>
        </p:nvSpPr>
        <p:spPr>
          <a:xfrm>
            <a:off x="-24200" y="2286944"/>
            <a:ext cx="292992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3.</a:t>
            </a:r>
            <a:r>
              <a:rPr lang="en-US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Push-</a:t>
            </a: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уведомления в </a:t>
            </a:r>
            <a:r>
              <a:rPr lang="en-US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Telegram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58" name="Google Shape;258;p53"/>
          <p:cNvSpPr txBox="1"/>
          <p:nvPr/>
        </p:nvSpPr>
        <p:spPr>
          <a:xfrm>
            <a:off x="5611389" y="2795834"/>
            <a:ext cx="3405600" cy="103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Используется библиотека «</a:t>
            </a:r>
            <a:r>
              <a:rPr lang="en-US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FaceAPI.js</a:t>
            </a: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»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для авторизации и регистрации </a:t>
            </a:r>
            <a:b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с точностью идентификации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99.38%</a:t>
            </a:r>
            <a:endParaRPr lang="ru-RU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259" name="Google Shape;259;p53"/>
          <p:cNvCxnSpPr>
            <a:cxnSpLocks/>
            <a:endCxn id="257" idx="0"/>
          </p:cNvCxnSpPr>
          <p:nvPr/>
        </p:nvCxnSpPr>
        <p:spPr>
          <a:xfrm rot="10800000">
            <a:off x="1440761" y="2328921"/>
            <a:ext cx="1895875" cy="2179"/>
          </a:xfrm>
          <a:prstGeom prst="bentConnector4">
            <a:avLst>
              <a:gd name="adj1" fmla="val 11365"/>
              <a:gd name="adj2" fmla="val 4735567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60" name="Google Shape;260;p53"/>
          <p:cNvCxnSpPr>
            <a:cxnSpLocks/>
            <a:stCxn id="250" idx="0"/>
            <a:endCxn id="8" idx="3"/>
          </p:cNvCxnSpPr>
          <p:nvPr/>
        </p:nvCxnSpPr>
        <p:spPr>
          <a:xfrm rot="16200000" flipV="1">
            <a:off x="3436694" y="390619"/>
            <a:ext cx="605328" cy="1630634"/>
          </a:xfrm>
          <a:prstGeom prst="bentConnector2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62" name="Google Shape;262;p53"/>
          <p:cNvCxnSpPr>
            <a:cxnSpLocks/>
            <a:stCxn id="18" idx="1"/>
          </p:cNvCxnSpPr>
          <p:nvPr/>
        </p:nvCxnSpPr>
        <p:spPr>
          <a:xfrm rot="10800000" flipV="1">
            <a:off x="5783100" y="1461036"/>
            <a:ext cx="1532100" cy="1288669"/>
          </a:xfrm>
          <a:prstGeom prst="bentConnector3">
            <a:avLst>
              <a:gd name="adj1" fmla="val 74437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3DB969-256E-4DFD-910D-4E682C18A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1" y="131747"/>
            <a:ext cx="2838450" cy="15430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5E3B4B-C648-40D0-8A22-BF6B4BA44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222131"/>
            <a:ext cx="1312094" cy="50201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70C4B0-0F0D-48BD-9569-21706A039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35125"/>
            <a:ext cx="1312094" cy="51672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F80B02-F92B-46D2-9172-395E582A6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784712"/>
            <a:ext cx="1312094" cy="13526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DD3EDE-A867-44CA-9EF8-367654445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3" y="2682044"/>
            <a:ext cx="3077136" cy="2000136"/>
          </a:xfrm>
          <a:prstGeom prst="rect">
            <a:avLst/>
          </a:prstGeom>
        </p:spPr>
      </p:pic>
      <p:sp>
        <p:nvSpPr>
          <p:cNvPr id="19" name="Google Shape;258;p53">
            <a:extLst>
              <a:ext uri="{FF2B5EF4-FFF2-40B4-BE49-F238E27FC236}">
                <a16:creationId xmlns:a16="http://schemas.microsoft.com/office/drawing/2014/main" id="{2AD8FD5F-CA86-46A7-ACEC-B35F77873C8B}"/>
              </a:ext>
            </a:extLst>
          </p:cNvPr>
          <p:cNvSpPr txBox="1"/>
          <p:nvPr/>
        </p:nvSpPr>
        <p:spPr>
          <a:xfrm>
            <a:off x="3143550" y="3705773"/>
            <a:ext cx="3077136" cy="103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- сотрудники получают уведомление </a:t>
            </a:r>
            <a:b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 за 15 минут до начала инструктажа;</a:t>
            </a:r>
          </a:p>
          <a:p>
            <a:pPr lvl="0"/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- руководитель получает уведомление </a:t>
            </a:r>
            <a:b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 о прохождение сотрудником</a:t>
            </a:r>
            <a:b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 инструктажа/тестирования.</a:t>
            </a:r>
            <a:endParaRPr lang="ru-RU" sz="18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  <p:extLst>
      <p:ext uri="{BB962C8B-B14F-4D97-AF65-F5344CB8AC3E}">
        <p14:creationId xmlns:p14="http://schemas.microsoft.com/office/powerpoint/2010/main" val="267646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3"/>
          <p:cNvSpPr/>
          <p:nvPr/>
        </p:nvSpPr>
        <p:spPr>
          <a:xfrm>
            <a:off x="-21875" y="-50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3"/>
          <p:cNvSpPr txBox="1"/>
          <p:nvPr/>
        </p:nvSpPr>
        <p:spPr>
          <a:xfrm>
            <a:off x="2069550" y="233650"/>
            <a:ext cx="44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Администрирование</a:t>
            </a:r>
            <a:endParaRPr sz="2100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57" name="Google Shape;257;p53"/>
          <p:cNvSpPr txBox="1"/>
          <p:nvPr/>
        </p:nvSpPr>
        <p:spPr>
          <a:xfrm>
            <a:off x="5400900" y="2477166"/>
            <a:ext cx="231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Управление доступом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58" name="Google Shape;258;p53"/>
          <p:cNvSpPr txBox="1"/>
          <p:nvPr/>
        </p:nvSpPr>
        <p:spPr>
          <a:xfrm>
            <a:off x="4435883" y="2726985"/>
            <a:ext cx="4547354" cy="5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  <a:latin typeface="Share Tech Mono"/>
                <a:ea typeface="Share Tech Mono"/>
                <a:cs typeface="Share Tech Mono"/>
              </a:defRPr>
            </a:lvl1pPr>
          </a:lstStyle>
          <a:p>
            <a:r>
              <a:rPr lang="ru-RU" sz="1200" dirty="0">
                <a:sym typeface="Share Tech Mono"/>
              </a:rPr>
              <a:t>Назначение инструктажей конкретным сотрудникам или группам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6111" r="1980" b="9074"/>
          <a:stretch/>
        </p:blipFill>
        <p:spPr>
          <a:xfrm>
            <a:off x="359883" y="736129"/>
            <a:ext cx="3992162" cy="19430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0207" r="1451" b="9337"/>
          <a:stretch/>
        </p:blipFill>
        <p:spPr>
          <a:xfrm>
            <a:off x="372583" y="2672406"/>
            <a:ext cx="3992162" cy="1833323"/>
          </a:xfrm>
          <a:prstGeom prst="rect">
            <a:avLst/>
          </a:prstGeom>
        </p:spPr>
      </p:pic>
      <p:sp>
        <p:nvSpPr>
          <p:cNvPr id="23" name="Google Shape;257;p53"/>
          <p:cNvSpPr txBox="1"/>
          <p:nvPr/>
        </p:nvSpPr>
        <p:spPr>
          <a:xfrm>
            <a:off x="5400900" y="1430892"/>
            <a:ext cx="231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Настройка тестов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4" name="Google Shape;258;p53"/>
          <p:cNvSpPr txBox="1"/>
          <p:nvPr/>
        </p:nvSpPr>
        <p:spPr>
          <a:xfrm>
            <a:off x="4444302" y="831888"/>
            <a:ext cx="4538935" cy="71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  <a:latin typeface="Share Tech Mono"/>
                <a:ea typeface="Share Tech Mono"/>
                <a:cs typeface="Share Tech Mono"/>
              </a:defRPr>
            </a:lvl1pPr>
          </a:lstStyle>
          <a:p>
            <a:r>
              <a:rPr lang="ru-RU" sz="1200" dirty="0">
                <a:sym typeface="Share Tech Mono"/>
              </a:rPr>
              <a:t>Шаблоны для различных типов смен</a:t>
            </a:r>
            <a:endParaRPr lang="en-US" sz="1200" dirty="0">
              <a:sym typeface="Share Tech Mono"/>
            </a:endParaRPr>
          </a:p>
          <a:p>
            <a:pPr lvl="0"/>
            <a:r>
              <a:rPr lang="ru-RU" sz="1200" dirty="0">
                <a:sym typeface="Share Tech Mono"/>
              </a:rPr>
              <a:t>Загрузка мультимедийного контента (</a:t>
            </a:r>
            <a:r>
              <a:rPr lang="ru-RU" sz="1200" dirty="0" err="1">
                <a:sym typeface="Share Tech Mono"/>
              </a:rPr>
              <a:t>видеоинструкции</a:t>
            </a:r>
            <a:r>
              <a:rPr lang="ru-RU" sz="1200" dirty="0">
                <a:sym typeface="Share Tech Mono"/>
              </a:rPr>
              <a:t>, PDF-документы</a:t>
            </a:r>
            <a:r>
              <a:rPr lang="en-US" sz="1200" dirty="0">
                <a:sym typeface="Share Tech Mono"/>
              </a:rPr>
              <a:t> </a:t>
            </a:r>
            <a:r>
              <a:rPr lang="ru-RU" sz="1200" dirty="0">
                <a:sym typeface="Share Tech Mono"/>
              </a:rPr>
              <a:t>и др.)</a:t>
            </a:r>
          </a:p>
        </p:txBody>
      </p:sp>
      <p:sp>
        <p:nvSpPr>
          <p:cNvPr id="25" name="Google Shape;257;p53"/>
          <p:cNvSpPr txBox="1"/>
          <p:nvPr/>
        </p:nvSpPr>
        <p:spPr>
          <a:xfrm>
            <a:off x="5400900" y="595367"/>
            <a:ext cx="231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Создание инструктажей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6" name="Google Shape;258;p53"/>
          <p:cNvSpPr txBox="1"/>
          <p:nvPr/>
        </p:nvSpPr>
        <p:spPr>
          <a:xfrm>
            <a:off x="4444302" y="1683001"/>
            <a:ext cx="4469316" cy="93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Удобное добавление тестов</a:t>
            </a:r>
            <a:endParaRPr lang="en-US" sz="12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Установка минимального проходного балла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Генерация вопросов с несколькими вариантами ответов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Генерация вопросов с изображениями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endParaRPr lang="ru-RU" sz="1200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endParaRPr lang="ru-RU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4"/>
          <a:srcRect l="15961" t="29199" r="1978" b="36943"/>
          <a:stretch/>
        </p:blipFill>
        <p:spPr>
          <a:xfrm>
            <a:off x="39950" y="2814482"/>
            <a:ext cx="4432307" cy="1028702"/>
          </a:xfrm>
          <a:prstGeom prst="rect">
            <a:avLst/>
          </a:prstGeom>
        </p:spPr>
      </p:pic>
      <p:sp>
        <p:nvSpPr>
          <p:cNvPr id="28" name="Google Shape;257;p53"/>
          <p:cNvSpPr txBox="1"/>
          <p:nvPr/>
        </p:nvSpPr>
        <p:spPr>
          <a:xfrm>
            <a:off x="5278980" y="3140613"/>
            <a:ext cx="231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Аналитика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9" name="Google Shape;258;p53"/>
          <p:cNvSpPr txBox="1"/>
          <p:nvPr/>
        </p:nvSpPr>
        <p:spPr>
          <a:xfrm>
            <a:off x="4435883" y="3394579"/>
            <a:ext cx="4708117" cy="93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Статистика по прохождению тестов инструктажей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Генерация отчетов в </a:t>
            </a:r>
            <a:r>
              <a:rPr lang="ru-RU" sz="1200" dirty="0" err="1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Excel</a:t>
            </a: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-таблицу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Выявление проблемных вопросов при тестировании</a:t>
            </a:r>
          </a:p>
          <a:p>
            <a:pPr marL="285750" lvl="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Выявление сотрудников с регулярными нарушениями </a:t>
            </a:r>
            <a:endParaRPr lang="ru-RU" dirty="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4"/>
          <a:srcRect l="37202" t="63698" r="43904" b="11928"/>
          <a:stretch/>
        </p:blipFill>
        <p:spPr>
          <a:xfrm>
            <a:off x="1774755" y="3731877"/>
            <a:ext cx="1623038" cy="117777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4"/>
          <a:srcRect l="16573" t="62478" r="67438" b="23427"/>
          <a:stretch/>
        </p:blipFill>
        <p:spPr>
          <a:xfrm>
            <a:off x="163443" y="3823058"/>
            <a:ext cx="1513299" cy="7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9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3"/>
          <p:cNvSpPr/>
          <p:nvPr/>
        </p:nvSpPr>
        <p:spPr>
          <a:xfrm>
            <a:off x="-70181" y="0"/>
            <a:ext cx="91785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3"/>
          <p:cNvSpPr txBox="1"/>
          <p:nvPr/>
        </p:nvSpPr>
        <p:spPr>
          <a:xfrm>
            <a:off x="2069550" y="233650"/>
            <a:ext cx="44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E81CD"/>
                </a:solidFill>
                <a:latin typeface="Audiowide"/>
                <a:ea typeface="Audiowide"/>
                <a:cs typeface="Audiowide"/>
                <a:sym typeface="Audiowide"/>
              </a:rPr>
              <a:t>Двухфакторная аутентификация</a:t>
            </a:r>
            <a:endParaRPr sz="2100" dirty="0">
              <a:solidFill>
                <a:srgbClr val="FE81CD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4" name="Google Shape;258;p53"/>
          <p:cNvSpPr txBox="1"/>
          <p:nvPr/>
        </p:nvSpPr>
        <p:spPr>
          <a:xfrm>
            <a:off x="317825" y="1527832"/>
            <a:ext cx="4775170" cy="338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  <a:latin typeface="Share Tech Mono"/>
                <a:ea typeface="Share Tech Mono"/>
                <a:cs typeface="Share Tech Mono"/>
              </a:defRPr>
            </a:lvl1pPr>
          </a:lstStyle>
          <a:p>
            <a:pPr marL="0" indent="0">
              <a:buNone/>
            </a:pPr>
            <a:r>
              <a:rPr lang="ru-RU" sz="1200" dirty="0">
                <a:sym typeface="Share Tech Mono"/>
              </a:rPr>
              <a:t>1. Первоначальная настройка:</a:t>
            </a:r>
          </a:p>
          <a:p>
            <a:pPr marL="0" indent="0">
              <a:buNone/>
            </a:pPr>
            <a:r>
              <a:rPr lang="ru-RU" sz="1200" dirty="0">
                <a:sym typeface="Share Tech Mono"/>
              </a:rPr>
              <a:t>Пользователь сканирует QR-код из интерфейса системы, что создает безопасную привязку аккаунта к мобильному приложению.</a:t>
            </a:r>
          </a:p>
          <a:p>
            <a:pPr marL="0" indent="0">
              <a:buNone/>
            </a:pPr>
            <a:endParaRPr lang="ru-RU" sz="1200" dirty="0">
              <a:sym typeface="Share Tech Mono"/>
            </a:endParaRPr>
          </a:p>
          <a:p>
            <a:pPr marL="0" indent="0">
              <a:buNone/>
            </a:pPr>
            <a:r>
              <a:rPr lang="ru-RU" sz="1200" dirty="0">
                <a:sym typeface="Share Tech Mono"/>
              </a:rPr>
              <a:t>2. Верификация:</a:t>
            </a:r>
          </a:p>
          <a:p>
            <a:pPr marL="0" indent="0">
              <a:buNone/>
            </a:pPr>
            <a:r>
              <a:rPr lang="ru-RU" sz="1200" dirty="0">
                <a:sym typeface="Share Tech Mono"/>
              </a:rPr>
              <a:t>Для подтверждения связи вводится одноразовый токен, сгенерированный приложением.</a:t>
            </a:r>
          </a:p>
          <a:p>
            <a:pPr marL="0" indent="0">
              <a:buNone/>
            </a:pPr>
            <a:endParaRPr lang="ru-RU" sz="1200" dirty="0">
              <a:sym typeface="Share Tech Mono"/>
            </a:endParaRPr>
          </a:p>
          <a:p>
            <a:pPr marL="0" indent="0">
              <a:buNone/>
            </a:pPr>
            <a:r>
              <a:rPr lang="ru-RU" sz="1200" dirty="0">
                <a:sym typeface="Share Tech Mono"/>
              </a:rPr>
              <a:t>3. Рабочий процесс:</a:t>
            </a:r>
          </a:p>
          <a:p>
            <a:pPr marL="0" indent="0">
              <a:buNone/>
            </a:pPr>
            <a:r>
              <a:rPr lang="ru-RU" sz="1200" dirty="0">
                <a:sym typeface="Share Tech Mono"/>
              </a:rPr>
              <a:t>При каждом входе в систему, помимо стандартного пароля, требуется ввести динамический код из приложения. Этот код автоматически обновляется каждые 30 секунд, обеспечивая повышенный уровень защиты от несанкционированного доступа.</a:t>
            </a:r>
          </a:p>
          <a:p>
            <a:pPr marL="0" indent="0">
              <a:buNone/>
            </a:pPr>
            <a:r>
              <a:rPr lang="ru-RU" sz="1200" dirty="0">
                <a:sym typeface="Share Tech Mono"/>
              </a:rPr>
              <a:t>Данный подход сочетает удобство использования с усиленной кибербезопасностью, превращая мобильное устройство пользователя в персональный ключ доступа.</a:t>
            </a:r>
          </a:p>
        </p:txBody>
      </p:sp>
      <p:sp>
        <p:nvSpPr>
          <p:cNvPr id="25" name="Google Shape;257;p53"/>
          <p:cNvSpPr txBox="1"/>
          <p:nvPr/>
        </p:nvSpPr>
        <p:spPr>
          <a:xfrm>
            <a:off x="-22662" y="625224"/>
            <a:ext cx="420124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Процесс аутентификации реализован через интеграцию с мобильными приложениями, такими как </a:t>
            </a:r>
            <a:r>
              <a:rPr lang="ru-RU" dirty="0" err="1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Google</a:t>
            </a: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ru-RU" dirty="0" err="1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Authenticator</a:t>
            </a:r>
            <a:r>
              <a:rPr lang="ru-RU" dirty="0">
                <a:solidFill>
                  <a:srgbClr val="00FF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.</a:t>
            </a:r>
            <a:endParaRPr dirty="0">
              <a:solidFill>
                <a:srgbClr val="00FF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93EB2E-5866-4133-8614-A71E75E2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0" y="1467920"/>
            <a:ext cx="1715823" cy="25186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F5B2B8-A478-4C0F-BE49-22176097D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702" y="1456190"/>
            <a:ext cx="1236719" cy="25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668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576</Words>
  <Application>Microsoft Office PowerPoint</Application>
  <PresentationFormat>Экран (16:9)</PresentationFormat>
  <Paragraphs>113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Share Tech Mono</vt:lpstr>
      <vt:lpstr>Wingdings</vt:lpstr>
      <vt:lpstr>Audiowide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</dc:creator>
  <cp:lastModifiedBy>Александр</cp:lastModifiedBy>
  <cp:revision>61</cp:revision>
  <dcterms:modified xsi:type="dcterms:W3CDTF">2025-04-14T20:00:52Z</dcterms:modified>
</cp:coreProperties>
</file>